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2" r:id="rId4"/>
  </p:sldMasterIdLst>
  <p:notesMasterIdLst>
    <p:notesMasterId r:id="rId20"/>
  </p:notesMasterIdLst>
  <p:sldIdLst>
    <p:sldId id="288" r:id="rId5"/>
    <p:sldId id="281" r:id="rId6"/>
    <p:sldId id="257" r:id="rId7"/>
    <p:sldId id="296" r:id="rId8"/>
    <p:sldId id="282" r:id="rId9"/>
    <p:sldId id="284" r:id="rId10"/>
    <p:sldId id="294" r:id="rId11"/>
    <p:sldId id="287" r:id="rId12"/>
    <p:sldId id="290" r:id="rId13"/>
    <p:sldId id="291" r:id="rId14"/>
    <p:sldId id="295" r:id="rId15"/>
    <p:sldId id="297" r:id="rId16"/>
    <p:sldId id="299" r:id="rId17"/>
    <p:sldId id="300" r:id="rId18"/>
    <p:sldId id="30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a:t>6/6/2019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4794174"/>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2500053"/>
      </p:ext>
    </p:extLst>
  </p:cSld>
  <p:clrMapOvr>
    <a:masterClrMapping/>
  </p:clrMapOvr>
  <p:transition spd="slow">
    <p:cove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7451916"/>
      </p:ext>
    </p:extLst>
  </p:cSld>
  <p:clrMapOvr>
    <a:masterClrMapping/>
  </p:clrMapOvr>
  <p:transition spd="slow">
    <p:cover/>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5150480"/>
      </p:ext>
    </p:extLst>
  </p:cSld>
  <p:clrMapOvr>
    <a:masterClrMapping/>
  </p:clrMapOvr>
  <p:transition spd="slow">
    <p:cover/>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1807147"/>
      </p:ext>
    </p:extLst>
  </p:cSld>
  <p:clrMapOvr>
    <a:masterClrMapping/>
  </p:clrMapOvr>
  <p:transition spd="slow">
    <p:cover/>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9987781"/>
      </p:ext>
    </p:extLst>
  </p:cSld>
  <p:clrMapOvr>
    <a:masterClrMapping/>
  </p:clrMapOvr>
  <p:transition spd="slow">
    <p:cover/>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6045271"/>
      </p:ext>
    </p:extLst>
  </p:cSld>
  <p:clrMapOvr>
    <a:masterClrMapping/>
  </p:clrMapOvr>
  <p:transition spd="slow">
    <p:cover/>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626271"/>
      </p:ext>
    </p:extLst>
  </p:cSld>
  <p:clrMapOvr>
    <a:masterClrMapping/>
  </p:clrMapOvr>
  <p:transition spd="slow">
    <p:cover/>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7779673"/>
      </p:ext>
    </p:extLst>
  </p:cSld>
  <p:clrMapOvr>
    <a:masterClrMapping/>
  </p:clrMapOvr>
  <p:transition spd="slow">
    <p:cove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639296"/>
      </p:ext>
    </p:extLst>
  </p:cSld>
  <p:clrMapOvr>
    <a:masterClrMapping/>
  </p:clrMapOvr>
  <p:transition spd="slow">
    <p:cove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675359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0202790"/>
      </p:ext>
    </p:extLst>
  </p:cSld>
  <p:clrMapOvr>
    <a:masterClrMapping/>
  </p:clrMapOvr>
  <p:transition spd="slow">
    <p:cove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974263"/>
      </p:ext>
    </p:extLst>
  </p:cSld>
  <p:clrMapOvr>
    <a:masterClrMapping/>
  </p:clrMapOvr>
  <p:transition spd="slow">
    <p:cove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3743181"/>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6549155"/>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1316589"/>
      </p:ext>
    </p:extLst>
  </p:cSld>
  <p:clrMapOvr>
    <a:masterClrMapping/>
  </p:clrMapOvr>
  <p:transition spd="slow">
    <p:cove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34661"/>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6/6/2019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52253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ransition spd="slow">
    <p:cover/>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hyperlink" Target="https://www.bankbazaar.com/health-insurance/day-care-procedures-treatments-cover-medical-insurance.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ankbazaar.com/insurance/health-insurance.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ankbazaar.com/insurance/cashless-health-insurance.html" TargetMode="External"/><Relationship Id="rId2" Type="http://schemas.openxmlformats.org/officeDocument/2006/relationships/hyperlink" Target="https://www.bankbazaar.com/insurance/health-insurance.html" TargetMode="External"/><Relationship Id="rId1" Type="http://schemas.openxmlformats.org/officeDocument/2006/relationships/slideLayout" Target="../slideLayouts/slideLayout2.xml"/><Relationship Id="rId4" Type="http://schemas.openxmlformats.org/officeDocument/2006/relationships/hyperlink" Target="https://www.bankbazaar.com/insurance/critical-illness-health-insuran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17C635-DE28-80A1-152E-0DD8E4664C17}"/>
              </a:ext>
            </a:extLst>
          </p:cNvPr>
          <p:cNvSpPr>
            <a:spLocks noGrp="1"/>
          </p:cNvSpPr>
          <p:nvPr>
            <p:ph type="ctrTitle"/>
          </p:nvPr>
        </p:nvSpPr>
        <p:spPr>
          <a:xfrm>
            <a:off x="970384" y="242597"/>
            <a:ext cx="10422294" cy="6111550"/>
          </a:xfrm>
        </p:spPr>
        <p:txBody>
          <a:bodyPr>
            <a:normAutofit/>
          </a:bodyPr>
          <a:lstStyle/>
          <a:p>
            <a:pPr algn="l"/>
            <a:r>
              <a:rPr lang="en-IN" sz="3600" b="1" i="1" u="sng" dirty="0">
                <a:effectLst>
                  <a:outerShdw blurRad="38100" dist="38100" dir="2700000" algn="tl">
                    <a:srgbClr val="000000">
                      <a:alpha val="43137"/>
                    </a:srgbClr>
                  </a:outerShdw>
                </a:effectLst>
              </a:rPr>
              <a:t>Symbiosis Skills and Professional University (SSPU)</a:t>
            </a:r>
            <a:br>
              <a:rPr lang="en-IN" sz="3600" b="1" i="1" u="sng" dirty="0">
                <a:effectLst>
                  <a:outerShdw blurRad="38100" dist="38100" dir="2700000" algn="tl">
                    <a:srgbClr val="000000">
                      <a:alpha val="43137"/>
                    </a:srgbClr>
                  </a:outerShdw>
                </a:effectLst>
              </a:rPr>
            </a:br>
            <a:r>
              <a:rPr lang="en-IN" sz="3600" b="1" dirty="0"/>
              <a:t>Certificate Course In Data </a:t>
            </a:r>
            <a:r>
              <a:rPr lang="en-IN" sz="3600" b="1" dirty="0" err="1"/>
              <a:t>Associcate</a:t>
            </a:r>
            <a:br>
              <a:rPr lang="en-IN" sz="3600" b="1" dirty="0"/>
            </a:br>
            <a:br>
              <a:rPr lang="en-IN" sz="3600" b="1" dirty="0"/>
            </a:br>
            <a:r>
              <a:rPr lang="en-IN" sz="3600" b="1" dirty="0"/>
              <a:t>Project : </a:t>
            </a:r>
            <a:r>
              <a:rPr lang="en-IN" sz="3600" b="1" i="1" u="sng" dirty="0"/>
              <a:t>Health Insurance Cost Prediction</a:t>
            </a:r>
            <a:br>
              <a:rPr lang="en-IN" sz="3600" b="1" dirty="0"/>
            </a:br>
            <a:br>
              <a:rPr lang="en-IN" sz="3600" b="1" dirty="0"/>
            </a:br>
            <a:r>
              <a:rPr lang="en-IN" sz="2400" dirty="0"/>
              <a:t>Guided By :- Deepak Sir</a:t>
            </a:r>
            <a:br>
              <a:rPr lang="en-IN" sz="2400" dirty="0"/>
            </a:br>
            <a:r>
              <a:rPr lang="en-IN" sz="2400" dirty="0"/>
              <a:t>                       Ashwini Mam</a:t>
            </a:r>
            <a:br>
              <a:rPr lang="en-IN" sz="3600" dirty="0"/>
            </a:br>
            <a:endParaRPr lang="en-IN" sz="3600" dirty="0"/>
          </a:p>
        </p:txBody>
      </p:sp>
    </p:spTree>
    <p:extLst>
      <p:ext uri="{BB962C8B-B14F-4D97-AF65-F5344CB8AC3E}">
        <p14:creationId xmlns:p14="http://schemas.microsoft.com/office/powerpoint/2010/main" val="1738504716"/>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3A8A-D0A5-6621-8072-30C61BF27851}"/>
              </a:ext>
            </a:extLst>
          </p:cNvPr>
          <p:cNvSpPr>
            <a:spLocks noGrp="1"/>
          </p:cNvSpPr>
          <p:nvPr>
            <p:ph type="title"/>
          </p:nvPr>
        </p:nvSpPr>
        <p:spPr>
          <a:xfrm>
            <a:off x="1154955" y="1693334"/>
            <a:ext cx="3865134" cy="88814"/>
          </a:xfrm>
        </p:spPr>
        <p:txBody>
          <a:bodyPr>
            <a:normAutofit fontScale="90000"/>
          </a:bodyPr>
          <a:lstStyle/>
          <a:p>
            <a:r>
              <a:rPr lang="en-IN" b="1" i="1" u="sng" dirty="0"/>
              <a:t>Methodology</a:t>
            </a:r>
          </a:p>
        </p:txBody>
      </p:sp>
      <p:sp>
        <p:nvSpPr>
          <p:cNvPr id="6" name="Picture Placeholder 5">
            <a:extLst>
              <a:ext uri="{FF2B5EF4-FFF2-40B4-BE49-F238E27FC236}">
                <a16:creationId xmlns:a16="http://schemas.microsoft.com/office/drawing/2014/main" id="{D96BC421-F9FB-FCCA-E131-7B52783A0A15}"/>
              </a:ext>
            </a:extLst>
          </p:cNvPr>
          <p:cNvSpPr>
            <a:spLocks noGrp="1"/>
          </p:cNvSpPr>
          <p:nvPr>
            <p:ph type="pic" idx="1"/>
          </p:nvPr>
        </p:nvSpPr>
        <p:spPr/>
      </p:sp>
      <p:sp>
        <p:nvSpPr>
          <p:cNvPr id="3" name="Content Placeholder 2">
            <a:extLst>
              <a:ext uri="{FF2B5EF4-FFF2-40B4-BE49-F238E27FC236}">
                <a16:creationId xmlns:a16="http://schemas.microsoft.com/office/drawing/2014/main" id="{DA535032-380A-6B1B-541A-9610E5B17322}"/>
              </a:ext>
            </a:extLst>
          </p:cNvPr>
          <p:cNvSpPr>
            <a:spLocks noGrp="1"/>
          </p:cNvSpPr>
          <p:nvPr>
            <p:ph type="body" sz="half" idx="2"/>
          </p:nvPr>
        </p:nvSpPr>
        <p:spPr>
          <a:xfrm>
            <a:off x="912468" y="2034075"/>
            <a:ext cx="4350108" cy="3853542"/>
          </a:xfrm>
        </p:spPr>
        <p:txBody>
          <a:bodyPr>
            <a:normAutofit/>
          </a:bodyPr>
          <a:lstStyle/>
          <a:p>
            <a:pPr marL="285750" indent="-285750">
              <a:buFont typeface="Wingdings" panose="05000000000000000000" pitchFamily="2" charset="2"/>
              <a:buChar char="Ø"/>
            </a:pPr>
            <a:r>
              <a:rPr lang="en-US" sz="2000" dirty="0">
                <a:solidFill>
                  <a:schemeClr val="accent5">
                    <a:lumMod val="20000"/>
                    <a:lumOff val="80000"/>
                  </a:schemeClr>
                </a:solidFill>
              </a:rPr>
              <a:t>he medical cost personal datasets were sourced from the KAGGLE repository [15]. This dataset comprises eleven attributes, as outlined in Table 1. Provided by nearly 1000 customers voluntarily, the data includes various health-related parameters. The premium prices, denoted in INR (₹), represent annual costs for the customers.</a:t>
            </a:r>
            <a:endParaRPr lang="en-IN" dirty="0"/>
          </a:p>
        </p:txBody>
      </p:sp>
      <p:pic>
        <p:nvPicPr>
          <p:cNvPr id="5" name="Picture 4">
            <a:extLst>
              <a:ext uri="{FF2B5EF4-FFF2-40B4-BE49-F238E27FC236}">
                <a16:creationId xmlns:a16="http://schemas.microsoft.com/office/drawing/2014/main" id="{D49AF5B0-2DC3-095C-FF45-3BBB9E38EFDE}"/>
              </a:ext>
            </a:extLst>
          </p:cNvPr>
          <p:cNvPicPr>
            <a:picLocks noChangeAspect="1"/>
          </p:cNvPicPr>
          <p:nvPr/>
        </p:nvPicPr>
        <p:blipFill rotWithShape="1">
          <a:blip r:embed="rId2"/>
          <a:srcRect l="30684" t="25110" r="4963" b="37886"/>
          <a:stretch/>
        </p:blipFill>
        <p:spPr>
          <a:xfrm>
            <a:off x="6095999" y="391886"/>
            <a:ext cx="5650173" cy="6027575"/>
          </a:xfrm>
          <a:prstGeom prst="rect">
            <a:avLst/>
          </a:prstGeom>
        </p:spPr>
      </p:pic>
    </p:spTree>
    <p:extLst>
      <p:ext uri="{BB962C8B-B14F-4D97-AF65-F5344CB8AC3E}">
        <p14:creationId xmlns:p14="http://schemas.microsoft.com/office/powerpoint/2010/main" val="215331009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9507-EF27-57A1-10BB-85FAFE3575AA}"/>
              </a:ext>
            </a:extLst>
          </p:cNvPr>
          <p:cNvSpPr>
            <a:spLocks noGrp="1"/>
          </p:cNvSpPr>
          <p:nvPr>
            <p:ph type="title"/>
          </p:nvPr>
        </p:nvSpPr>
        <p:spPr/>
        <p:txBody>
          <a:bodyPr/>
          <a:lstStyle/>
          <a:p>
            <a:r>
              <a:rPr lang="en-IN" b="1" i="1" u="sng" dirty="0"/>
              <a:t>Types of Health Insurance</a:t>
            </a:r>
          </a:p>
        </p:txBody>
      </p:sp>
      <p:sp>
        <p:nvSpPr>
          <p:cNvPr id="3" name="Content Placeholder 2">
            <a:extLst>
              <a:ext uri="{FF2B5EF4-FFF2-40B4-BE49-F238E27FC236}">
                <a16:creationId xmlns:a16="http://schemas.microsoft.com/office/drawing/2014/main" id="{804F0CDD-9C94-475B-DC82-7C8DE9111EDE}"/>
              </a:ext>
            </a:extLst>
          </p:cNvPr>
          <p:cNvSpPr>
            <a:spLocks noGrp="1"/>
          </p:cNvSpPr>
          <p:nvPr>
            <p:ph idx="1"/>
          </p:nvPr>
        </p:nvSpPr>
        <p:spPr>
          <a:xfrm>
            <a:off x="1154954" y="2603499"/>
            <a:ext cx="9528597" cy="4058557"/>
          </a:xfrm>
        </p:spPr>
        <p:txBody>
          <a:bodyPr>
            <a:noAutofit/>
          </a:bodyPr>
          <a:lstStyle/>
          <a:p>
            <a:pPr>
              <a:buFont typeface="Wingdings" panose="05000000000000000000" pitchFamily="2" charset="2"/>
              <a:buChar char="Ø"/>
            </a:pPr>
            <a:r>
              <a:rPr lang="en-IN" sz="2000" b="1" dirty="0"/>
              <a:t>Individual Health Insurance :-</a:t>
            </a:r>
          </a:p>
          <a:p>
            <a:pPr>
              <a:buFont typeface="Wingdings" panose="05000000000000000000" pitchFamily="2" charset="2"/>
              <a:buChar char="Ø"/>
            </a:pPr>
            <a:r>
              <a:rPr lang="en-US" sz="2000" b="0" i="0" dirty="0">
                <a:solidFill>
                  <a:srgbClr val="34495E"/>
                </a:solidFill>
                <a:effectLst/>
                <a:latin typeface="Lato" panose="020F0502020204030204" pitchFamily="34" charset="0"/>
              </a:rPr>
              <a:t>Individual health insurance is a type of insurance plan that provides medical coverage to individuals based on their specific sum insured. Unlike group or family health insurance plans, individual health insurance requires separate purchases for each family member. This allows for personalized coverage based on individual health needs, rather than covering the entire family.   </a:t>
            </a:r>
          </a:p>
          <a:p>
            <a:pPr algn="l">
              <a:buFont typeface="Wingdings" panose="05000000000000000000" pitchFamily="2" charset="2"/>
              <a:buChar char="Ø"/>
            </a:pPr>
            <a:r>
              <a:rPr lang="en-US" sz="2000" b="0" i="0" dirty="0">
                <a:solidFill>
                  <a:srgbClr val="34495E"/>
                </a:solidFill>
                <a:effectLst/>
                <a:highlight>
                  <a:srgbClr val="FFFFFF"/>
                </a:highlight>
                <a:latin typeface="Lato" panose="020F0502020204030203" pitchFamily="34" charset="0"/>
              </a:rPr>
              <a:t>Individual health insurance plans typically offer extensive coverage for emergency medical expenses, including hospitalization costs, </a:t>
            </a:r>
            <a:r>
              <a:rPr lang="en-US" sz="2000" b="0" i="0" u="sng" dirty="0">
                <a:solidFill>
                  <a:srgbClr val="116A9E"/>
                </a:solidFill>
                <a:effectLst/>
                <a:highlight>
                  <a:srgbClr val="FFFFFF"/>
                </a:highlight>
                <a:latin typeface="Lato" panose="020F0502020204030203" pitchFamily="34" charset="0"/>
                <a:hlinkClick r:id="rId2"/>
              </a:rPr>
              <a:t>day care procedures</a:t>
            </a:r>
            <a:r>
              <a:rPr lang="en-US" sz="2000" b="0" i="0" dirty="0">
                <a:solidFill>
                  <a:srgbClr val="34495E"/>
                </a:solidFill>
                <a:effectLst/>
                <a:highlight>
                  <a:srgbClr val="FFFFFF"/>
                </a:highlight>
                <a:latin typeface="Lato" panose="020F0502020204030203" pitchFamily="34" charset="0"/>
              </a:rPr>
              <a:t>, road ambulance services, alternative treatments, organ donor expenses, and more. However, it's important to note that the premium and coverage of an individual health policy cannot be shared among family members. </a:t>
            </a:r>
          </a:p>
          <a:p>
            <a:pPr marL="0" indent="0">
              <a:buNone/>
            </a:pPr>
            <a:br>
              <a:rPr lang="en-US" sz="2000" dirty="0"/>
            </a:br>
            <a:endParaRPr lang="en-IN" sz="2000" b="1" dirty="0"/>
          </a:p>
        </p:txBody>
      </p:sp>
    </p:spTree>
    <p:extLst>
      <p:ext uri="{BB962C8B-B14F-4D97-AF65-F5344CB8AC3E}">
        <p14:creationId xmlns:p14="http://schemas.microsoft.com/office/powerpoint/2010/main" val="418652916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5C21-2052-E5C1-B4AD-8F2E1386C805}"/>
              </a:ext>
            </a:extLst>
          </p:cNvPr>
          <p:cNvSpPr>
            <a:spLocks noGrp="1"/>
          </p:cNvSpPr>
          <p:nvPr>
            <p:ph type="title"/>
          </p:nvPr>
        </p:nvSpPr>
        <p:spPr>
          <a:xfrm>
            <a:off x="1187076" y="936346"/>
            <a:ext cx="8761413" cy="706964"/>
          </a:xfrm>
        </p:spPr>
        <p:txBody>
          <a:bodyPr/>
          <a:lstStyle/>
          <a:p>
            <a:r>
              <a:rPr lang="en-IN" b="1" i="1" u="sng" dirty="0"/>
              <a:t>Family Floater Health Insurance</a:t>
            </a:r>
          </a:p>
        </p:txBody>
      </p:sp>
      <p:sp>
        <p:nvSpPr>
          <p:cNvPr id="3" name="Content Placeholder 2">
            <a:extLst>
              <a:ext uri="{FF2B5EF4-FFF2-40B4-BE49-F238E27FC236}">
                <a16:creationId xmlns:a16="http://schemas.microsoft.com/office/drawing/2014/main" id="{BEF1AF5B-3BAA-1573-2CAC-822FA33FDA54}"/>
              </a:ext>
            </a:extLst>
          </p:cNvPr>
          <p:cNvSpPr>
            <a:spLocks noGrp="1"/>
          </p:cNvSpPr>
          <p:nvPr>
            <p:ph idx="1"/>
          </p:nvPr>
        </p:nvSpPr>
        <p:spPr>
          <a:xfrm>
            <a:off x="905069" y="2696547"/>
            <a:ext cx="10263674" cy="3797559"/>
          </a:xfrm>
        </p:spPr>
        <p:txBody>
          <a:bodyPr>
            <a:normAutofit lnSpcReduction="10000"/>
          </a:bodyPr>
          <a:lstStyle/>
          <a:p>
            <a:pPr>
              <a:buFont typeface="Wingdings" panose="05000000000000000000" pitchFamily="2" charset="2"/>
              <a:buChar char="Ø"/>
            </a:pPr>
            <a:r>
              <a:rPr lang="en-US" sz="2400" b="0" i="0" dirty="0">
                <a:solidFill>
                  <a:srgbClr val="34495E"/>
                </a:solidFill>
                <a:effectLst/>
                <a:highlight>
                  <a:srgbClr val="FFFFFF"/>
                </a:highlight>
                <a:latin typeface="Lato" panose="020F0502020204030203" pitchFamily="34" charset="0"/>
              </a:rPr>
              <a:t>If you have a dependent family with parents, spouse, children, and siblings, it is important to buy a </a:t>
            </a:r>
            <a:r>
              <a:rPr lang="en-US" sz="2400" b="0" i="0" u="sng" dirty="0">
                <a:solidFill>
                  <a:srgbClr val="116A9E"/>
                </a:solidFill>
                <a:effectLst/>
                <a:highlight>
                  <a:srgbClr val="FFFFFF"/>
                </a:highlight>
                <a:latin typeface="Lato" panose="020F0502020204030203" pitchFamily="34" charset="0"/>
                <a:hlinkClick r:id="rId2"/>
              </a:rPr>
              <a:t>health insurance policy</a:t>
            </a:r>
            <a:r>
              <a:rPr lang="en-US" sz="2400" b="0" i="0" dirty="0">
                <a:solidFill>
                  <a:srgbClr val="34495E"/>
                </a:solidFill>
                <a:effectLst/>
                <a:highlight>
                  <a:srgbClr val="FFFFFF"/>
                </a:highlight>
                <a:latin typeface="Lato" panose="020F0502020204030203" pitchFamily="34" charset="0"/>
              </a:rPr>
              <a:t> for all your family members. A family floater health insurance plan is an affordable option to obtain health insurance coverage for the complete family in a single policy. </a:t>
            </a:r>
          </a:p>
          <a:p>
            <a:pPr>
              <a:buFont typeface="Wingdings" panose="05000000000000000000" pitchFamily="2" charset="2"/>
              <a:buChar char="Ø"/>
            </a:pPr>
            <a:r>
              <a:rPr lang="en-US" sz="2400" b="0" i="0" dirty="0">
                <a:solidFill>
                  <a:srgbClr val="34495E"/>
                </a:solidFill>
                <a:effectLst/>
                <a:highlight>
                  <a:srgbClr val="FFFFFF"/>
                </a:highlight>
                <a:latin typeface="Lato" panose="020F0502020204030203" pitchFamily="34" charset="0"/>
              </a:rPr>
              <a:t>In this type of plan, the sum insured will be shared by all the family members. In fact, it is an economical insurance plan which means a single floater policy in which the policyholder pays a single premium amount to get coverage for all family members. In this article, we will have a look into everything about family floater health insurance</a:t>
            </a:r>
            <a:r>
              <a:rPr lang="en-US" sz="2000" b="0" i="0" dirty="0">
                <a:solidFill>
                  <a:srgbClr val="34495E"/>
                </a:solidFill>
                <a:effectLst/>
                <a:highlight>
                  <a:srgbClr val="FFFFFF"/>
                </a:highlight>
                <a:latin typeface="Lato" panose="020F0502020204030203" pitchFamily="34" charset="0"/>
              </a:rPr>
              <a:t>. </a:t>
            </a:r>
            <a:endParaRPr lang="en-IN" sz="2000" dirty="0"/>
          </a:p>
        </p:txBody>
      </p:sp>
    </p:spTree>
    <p:extLst>
      <p:ext uri="{BB962C8B-B14F-4D97-AF65-F5344CB8AC3E}">
        <p14:creationId xmlns:p14="http://schemas.microsoft.com/office/powerpoint/2010/main" val="6017457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AD86E-8D96-489C-ABD6-668D58A70402}"/>
              </a:ext>
            </a:extLst>
          </p:cNvPr>
          <p:cNvSpPr>
            <a:spLocks noGrp="1"/>
          </p:cNvSpPr>
          <p:nvPr>
            <p:ph idx="1"/>
          </p:nvPr>
        </p:nvSpPr>
        <p:spPr>
          <a:xfrm>
            <a:off x="1154954" y="2500605"/>
            <a:ext cx="10228393" cy="3974840"/>
          </a:xfrm>
        </p:spPr>
        <p:txBody>
          <a:bodyPr>
            <a:noAutofit/>
          </a:bodyPr>
          <a:lstStyle/>
          <a:p>
            <a:pPr>
              <a:buFont typeface="Wingdings" panose="05000000000000000000" pitchFamily="2" charset="2"/>
              <a:buChar char="Ø"/>
            </a:pPr>
            <a:r>
              <a:rPr lang="en-US" sz="2000" b="0" i="0" dirty="0">
                <a:solidFill>
                  <a:srgbClr val="34495E"/>
                </a:solidFill>
                <a:effectLst/>
                <a:latin typeface="Lato" panose="020F0502020204030203" pitchFamily="34" charset="0"/>
              </a:rPr>
              <a:t>Senior health insurance policies are primarily intended for people over 60 who are retired and without a steady source of income. Children can also get this kind of </a:t>
            </a:r>
            <a:r>
              <a:rPr lang="en-US" sz="2000" b="0" i="0" u="sng" dirty="0">
                <a:solidFill>
                  <a:srgbClr val="116A9E"/>
                </a:solidFill>
                <a:effectLst/>
                <a:latin typeface="Lato" panose="020F0502020204030203" pitchFamily="34" charset="0"/>
                <a:hlinkClick r:id="rId2"/>
              </a:rPr>
              <a:t>health insurance</a:t>
            </a:r>
            <a:r>
              <a:rPr lang="en-US" sz="2000" b="0" i="0" dirty="0">
                <a:solidFill>
                  <a:srgbClr val="34495E"/>
                </a:solidFill>
                <a:effectLst/>
                <a:latin typeface="Lato" panose="020F0502020204030203" pitchFamily="34" charset="0"/>
              </a:rPr>
              <a:t> for their elderly parents. </a:t>
            </a:r>
          </a:p>
          <a:p>
            <a:pPr>
              <a:buFont typeface="Wingdings" panose="05000000000000000000" pitchFamily="2" charset="2"/>
              <a:buChar char="Ø"/>
            </a:pPr>
            <a:r>
              <a:rPr lang="en-US" sz="2000" b="0" i="0" dirty="0">
                <a:solidFill>
                  <a:srgbClr val="34495E"/>
                </a:solidFill>
                <a:effectLst/>
                <a:highlight>
                  <a:srgbClr val="FFFFFF"/>
                </a:highlight>
                <a:latin typeface="Lato" panose="020F0502020204030203" pitchFamily="34" charset="0"/>
              </a:rPr>
              <a:t>Health insurance plans for parents and senior folks sometimes include extra benefits like </a:t>
            </a:r>
            <a:r>
              <a:rPr lang="en-US" sz="2000" b="0" i="0" u="sng" dirty="0">
                <a:solidFill>
                  <a:srgbClr val="116A9E"/>
                </a:solidFill>
                <a:effectLst/>
                <a:highlight>
                  <a:srgbClr val="FFFFFF"/>
                </a:highlight>
                <a:latin typeface="Lato" panose="020F0502020204030203" pitchFamily="34" charset="0"/>
                <a:hlinkClick r:id="rId3"/>
              </a:rPr>
              <a:t>cashless hospitalization</a:t>
            </a:r>
            <a:r>
              <a:rPr lang="en-US" sz="2000" b="0" i="0" dirty="0">
                <a:solidFill>
                  <a:srgbClr val="34495E"/>
                </a:solidFill>
                <a:effectLst/>
                <a:highlight>
                  <a:srgbClr val="FFFFFF"/>
                </a:highlight>
                <a:latin typeface="Lato" panose="020F0502020204030203" pitchFamily="34" charset="0"/>
              </a:rPr>
              <a:t>, </a:t>
            </a:r>
            <a:r>
              <a:rPr lang="en-US" sz="2000" b="0" i="0" u="sng" dirty="0">
                <a:solidFill>
                  <a:srgbClr val="116A9E"/>
                </a:solidFill>
                <a:effectLst/>
                <a:highlight>
                  <a:srgbClr val="FFFFFF"/>
                </a:highlight>
                <a:latin typeface="Lato" panose="020F0502020204030203" pitchFamily="34" charset="0"/>
                <a:hlinkClick r:id="rId4"/>
              </a:rPr>
              <a:t>critical illness insurance</a:t>
            </a:r>
            <a:r>
              <a:rPr lang="en-US" sz="2000" b="0" i="0" dirty="0">
                <a:solidFill>
                  <a:srgbClr val="34495E"/>
                </a:solidFill>
                <a:effectLst/>
                <a:highlight>
                  <a:srgbClr val="FFFFFF"/>
                </a:highlight>
                <a:latin typeface="Lato" panose="020F0502020204030203" pitchFamily="34" charset="0"/>
              </a:rPr>
              <a:t>, and covering for specific illnesses like cancer and stroke. </a:t>
            </a:r>
            <a:endParaRPr lang="en-US" sz="2000" dirty="0">
              <a:solidFill>
                <a:srgbClr val="34495E"/>
              </a:solidFill>
              <a:highlight>
                <a:srgbClr val="FFFFFF"/>
              </a:highlight>
              <a:latin typeface="Lato" panose="020F0502020204030203" pitchFamily="34" charset="0"/>
            </a:endParaRPr>
          </a:p>
          <a:p>
            <a:pPr>
              <a:buFont typeface="Wingdings" panose="05000000000000000000" pitchFamily="2" charset="2"/>
              <a:buChar char="Ø"/>
            </a:pPr>
            <a:r>
              <a:rPr lang="en-US" sz="2000" b="0" i="0" dirty="0">
                <a:solidFill>
                  <a:srgbClr val="34495E"/>
                </a:solidFill>
                <a:effectLst/>
                <a:highlight>
                  <a:srgbClr val="FFFFFF"/>
                </a:highlight>
                <a:latin typeface="Lato" panose="020F0502020204030203" pitchFamily="34" charset="0"/>
              </a:rPr>
              <a:t>The risk of contracting illnesses and disorders rises with age. An individual's later years are both physically and financially more challenging, so having a medical insurance coverage to cover any unforeseen medical bills is a wise choice. Parents' and senior citizens' health insurance plans can come with supplementary features like cashless hospitalization, critical illness insurance, and coverage for particular conditions like cancer and stroke.   </a:t>
            </a:r>
            <a:endParaRPr lang="en-IN" sz="2000" dirty="0"/>
          </a:p>
        </p:txBody>
      </p:sp>
      <p:sp>
        <p:nvSpPr>
          <p:cNvPr id="5" name="Title 4">
            <a:extLst>
              <a:ext uri="{FF2B5EF4-FFF2-40B4-BE49-F238E27FC236}">
                <a16:creationId xmlns:a16="http://schemas.microsoft.com/office/drawing/2014/main" id="{ECCCB831-A35F-CB06-FAA8-959C9450F615}"/>
              </a:ext>
            </a:extLst>
          </p:cNvPr>
          <p:cNvSpPr>
            <a:spLocks noGrp="1"/>
          </p:cNvSpPr>
          <p:nvPr>
            <p:ph type="title"/>
          </p:nvPr>
        </p:nvSpPr>
        <p:spPr/>
        <p:txBody>
          <a:bodyPr/>
          <a:lstStyle/>
          <a:p>
            <a:r>
              <a:rPr lang="en-IN" b="1" i="1" u="sng" dirty="0"/>
              <a:t>Senior Citizen Health Insurance</a:t>
            </a:r>
          </a:p>
        </p:txBody>
      </p:sp>
    </p:spTree>
    <p:extLst>
      <p:ext uri="{BB962C8B-B14F-4D97-AF65-F5344CB8AC3E}">
        <p14:creationId xmlns:p14="http://schemas.microsoft.com/office/powerpoint/2010/main" val="398886533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D6A9-632C-E203-2139-5D33C23D0010}"/>
              </a:ext>
            </a:extLst>
          </p:cNvPr>
          <p:cNvSpPr>
            <a:spLocks noGrp="1"/>
          </p:cNvSpPr>
          <p:nvPr>
            <p:ph type="title"/>
          </p:nvPr>
        </p:nvSpPr>
        <p:spPr/>
        <p:txBody>
          <a:bodyPr/>
          <a:lstStyle/>
          <a:p>
            <a:r>
              <a:rPr lang="en-IN" b="1" i="1" u="sng" dirty="0"/>
              <a:t>Group Health Insurance</a:t>
            </a:r>
          </a:p>
        </p:txBody>
      </p:sp>
      <p:sp>
        <p:nvSpPr>
          <p:cNvPr id="3" name="Content Placeholder 2">
            <a:extLst>
              <a:ext uri="{FF2B5EF4-FFF2-40B4-BE49-F238E27FC236}">
                <a16:creationId xmlns:a16="http://schemas.microsoft.com/office/drawing/2014/main" id="{7E854DB8-50FD-47CF-EE58-794F78424C7F}"/>
              </a:ext>
            </a:extLst>
          </p:cNvPr>
          <p:cNvSpPr>
            <a:spLocks noGrp="1"/>
          </p:cNvSpPr>
          <p:nvPr>
            <p:ph idx="1"/>
          </p:nvPr>
        </p:nvSpPr>
        <p:spPr>
          <a:xfrm>
            <a:off x="1045029" y="2500605"/>
            <a:ext cx="10412963" cy="4096138"/>
          </a:xfrm>
        </p:spPr>
        <p:txBody>
          <a:bodyPr>
            <a:noAutofit/>
          </a:bodyPr>
          <a:lstStyle/>
          <a:p>
            <a:pPr>
              <a:buFont typeface="Wingdings" panose="05000000000000000000" pitchFamily="2" charset="2"/>
              <a:buChar char="Ø"/>
            </a:pPr>
            <a:r>
              <a:rPr lang="en-US" sz="2000" b="0" i="0" dirty="0">
                <a:solidFill>
                  <a:srgbClr val="34495E"/>
                </a:solidFill>
                <a:effectLst/>
                <a:latin typeface="Lato" panose="020F0502020204030203" pitchFamily="34" charset="0"/>
              </a:rPr>
              <a:t>A group or corporate health insurance policy is purchased by an employer for eligible employees of a company. One of the key employee benefit packages provided by employers, a group health insurance plan, in some cases, may also provide cover to family members of employees.  </a:t>
            </a:r>
          </a:p>
          <a:p>
            <a:pPr>
              <a:buFont typeface="Wingdings" panose="05000000000000000000" pitchFamily="2" charset="2"/>
              <a:buChar char="Ø"/>
            </a:pPr>
            <a:r>
              <a:rPr lang="en-US" sz="2000" b="0" i="0" dirty="0">
                <a:solidFill>
                  <a:srgbClr val="34495E"/>
                </a:solidFill>
                <a:effectLst/>
                <a:highlight>
                  <a:srgbClr val="FFFFFF"/>
                </a:highlight>
                <a:latin typeface="Lato" panose="020F0502020204030203" pitchFamily="34" charset="0"/>
              </a:rPr>
              <a:t>An employer purchases a corporate or group health insurance policy for qualified employees of the business. In certain instances, a group health insurance plan—one of the main benefits packages offered by businesses to their workforce—may also cover the family members of workers. The coverage may occasionally be expanded to include the employees' families. Employee health insurance or business health insurance are popular names for this kind of coverage. Group health insurance is noticeably more affordable than individual health insurance policies. It is also advantageous for employers because they receive tax breaks, so it is a win-win situation for everyone involved.</a:t>
            </a:r>
            <a:endParaRPr lang="en-IN" sz="2000" dirty="0"/>
          </a:p>
        </p:txBody>
      </p:sp>
    </p:spTree>
    <p:extLst>
      <p:ext uri="{BB962C8B-B14F-4D97-AF65-F5344CB8AC3E}">
        <p14:creationId xmlns:p14="http://schemas.microsoft.com/office/powerpoint/2010/main" val="160888596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0FE08-4DFB-8D68-F160-1E620D9F180D}"/>
              </a:ext>
            </a:extLst>
          </p:cNvPr>
          <p:cNvSpPr>
            <a:spLocks noGrp="1"/>
          </p:cNvSpPr>
          <p:nvPr>
            <p:ph type="title"/>
          </p:nvPr>
        </p:nvSpPr>
        <p:spPr/>
        <p:txBody>
          <a:bodyPr/>
          <a:lstStyle/>
          <a:p>
            <a:r>
              <a:rPr lang="en-IN" b="1" i="1" u="sng" dirty="0"/>
              <a:t>References</a:t>
            </a:r>
          </a:p>
        </p:txBody>
      </p:sp>
      <p:sp>
        <p:nvSpPr>
          <p:cNvPr id="3" name="Content Placeholder 2">
            <a:extLst>
              <a:ext uri="{FF2B5EF4-FFF2-40B4-BE49-F238E27FC236}">
                <a16:creationId xmlns:a16="http://schemas.microsoft.com/office/drawing/2014/main" id="{A9D1A2E3-1336-9BFF-4881-FF2AC8F1A446}"/>
              </a:ext>
            </a:extLst>
          </p:cNvPr>
          <p:cNvSpPr>
            <a:spLocks noGrp="1"/>
          </p:cNvSpPr>
          <p:nvPr>
            <p:ph idx="1"/>
          </p:nvPr>
        </p:nvSpPr>
        <p:spPr>
          <a:xfrm>
            <a:off x="1154954" y="2603500"/>
            <a:ext cx="9267340" cy="3416300"/>
          </a:xfrm>
        </p:spPr>
        <p:txBody>
          <a:bodyPr>
            <a:normAutofit/>
          </a:bodyPr>
          <a:lstStyle/>
          <a:p>
            <a:pPr>
              <a:buFont typeface="Wingdings" panose="05000000000000000000" pitchFamily="2" charset="2"/>
              <a:buChar char="Ø"/>
            </a:pPr>
            <a:r>
              <a:rPr lang="en-IN" sz="2000" b="1" dirty="0"/>
              <a:t>1. Angela D. </a:t>
            </a:r>
            <a:r>
              <a:rPr lang="en-IN" sz="2000" b="1" dirty="0" err="1"/>
              <a:t>Kafuria</a:t>
            </a:r>
            <a:r>
              <a:rPr lang="en-IN" sz="2000" b="1" dirty="0"/>
              <a:t>, “Predictive Model for Computing Health Insurance Premium Rates Using Machine Learning Algorithms”, International Journal of Computer (IJC), 2022, 44(1), 21–38.</a:t>
            </a:r>
          </a:p>
          <a:p>
            <a:pPr>
              <a:buFont typeface="Wingdings" panose="05000000000000000000" pitchFamily="2" charset="2"/>
              <a:buChar char="Ø"/>
            </a:pPr>
            <a:r>
              <a:rPr lang="en-IN" sz="2000" b="1" dirty="0"/>
              <a:t> 2. </a:t>
            </a:r>
            <a:r>
              <a:rPr lang="en-IN" sz="2000" b="1" dirty="0" err="1"/>
              <a:t>Cenita</a:t>
            </a:r>
            <a:r>
              <a:rPr lang="en-IN" sz="2000" b="1" dirty="0"/>
              <a:t>, Jonelle Angelo &amp; Asuncion, Paul Richie &amp; </a:t>
            </a:r>
            <a:r>
              <a:rPr lang="en-IN" sz="2000" b="1" dirty="0" err="1"/>
              <a:t>Victoriano</a:t>
            </a:r>
            <a:r>
              <a:rPr lang="en-IN" sz="2000" b="1" dirty="0"/>
              <a:t>, Jayson. “Performance Evaluation of Regression Models in Predicting the Cost of Medical Insurance”. International Journal of Computing Sciences Research, 2023, (ISSN print: 2546-0552; ISSN online: 2546-115X) Vol. 7, pp. 2052-2065 </a:t>
            </a:r>
            <a:r>
              <a:rPr lang="en-IN" sz="2000" b="1" dirty="0" err="1"/>
              <a:t>doi</a:t>
            </a:r>
            <a:r>
              <a:rPr lang="en-IN" sz="2000" b="1" dirty="0"/>
              <a:t>: 10.25147/ijcsr.2017.001.1.146. </a:t>
            </a:r>
          </a:p>
        </p:txBody>
      </p:sp>
    </p:spTree>
    <p:extLst>
      <p:ext uri="{BB962C8B-B14F-4D97-AF65-F5344CB8AC3E}">
        <p14:creationId xmlns:p14="http://schemas.microsoft.com/office/powerpoint/2010/main" val="262759552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681135"/>
            <a:ext cx="8827245" cy="1240971"/>
          </a:xfrm>
        </p:spPr>
        <p:txBody>
          <a:bodyPr>
            <a:normAutofit/>
          </a:bodyPr>
          <a:lstStyle/>
          <a:p>
            <a:pPr algn="ctr"/>
            <a:r>
              <a:rPr lang="en-US" dirty="0">
                <a:solidFill>
                  <a:srgbClr val="FFFFFF"/>
                </a:solidFill>
              </a:rPr>
              <a:t>BATCH-D17</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2395444"/>
            <a:ext cx="8827245" cy="3243355"/>
          </a:xfrm>
        </p:spPr>
        <p:txBody>
          <a:bodyPr>
            <a:normAutofit/>
          </a:bodyPr>
          <a:lstStyle/>
          <a:p>
            <a:r>
              <a:rPr lang="en-US" sz="2400" b="1" i="1" dirty="0">
                <a:solidFill>
                  <a:srgbClr val="FFFFFF"/>
                </a:solidFill>
              </a:rPr>
              <a:t>NAME :-</a:t>
            </a:r>
          </a:p>
          <a:p>
            <a:r>
              <a:rPr lang="en-US" sz="2400" b="1" i="1" dirty="0">
                <a:solidFill>
                  <a:srgbClr val="FFFFFF"/>
                </a:solidFill>
              </a:rPr>
              <a:t>               </a:t>
            </a:r>
            <a:r>
              <a:rPr lang="en-US" sz="2000" b="1" i="1" dirty="0" err="1">
                <a:solidFill>
                  <a:srgbClr val="FFFFFF"/>
                </a:solidFill>
              </a:rPr>
              <a:t>megha</a:t>
            </a:r>
            <a:r>
              <a:rPr lang="en-US" sz="2000" b="1" i="1" dirty="0">
                <a:solidFill>
                  <a:srgbClr val="FFFFFF"/>
                </a:solidFill>
              </a:rPr>
              <a:t> </a:t>
            </a:r>
            <a:r>
              <a:rPr lang="en-US" sz="2000" b="1" i="1" dirty="0" err="1">
                <a:solidFill>
                  <a:srgbClr val="FFFFFF"/>
                </a:solidFill>
              </a:rPr>
              <a:t>shyam</a:t>
            </a:r>
            <a:r>
              <a:rPr lang="en-US" sz="2000" b="1" i="1" dirty="0">
                <a:solidFill>
                  <a:srgbClr val="FFFFFF"/>
                </a:solidFill>
              </a:rPr>
              <a:t> </a:t>
            </a:r>
            <a:r>
              <a:rPr lang="en-US" sz="2000" b="1" i="1" dirty="0" err="1">
                <a:solidFill>
                  <a:srgbClr val="FFFFFF"/>
                </a:solidFill>
              </a:rPr>
              <a:t>joshi</a:t>
            </a:r>
            <a:endParaRPr lang="en-US" sz="2000" b="1" i="1" dirty="0">
              <a:solidFill>
                <a:srgbClr val="FFFFFF"/>
              </a:solidFill>
            </a:endParaRPr>
          </a:p>
          <a:p>
            <a:r>
              <a:rPr lang="en-US" sz="2000" b="1" i="1" dirty="0">
                <a:solidFill>
                  <a:srgbClr val="FFFFFF"/>
                </a:solidFill>
              </a:rPr>
              <a:t>                  Dipali arjun </a:t>
            </a:r>
            <a:r>
              <a:rPr lang="en-US" sz="2000" b="1" i="1" dirty="0" err="1">
                <a:solidFill>
                  <a:srgbClr val="FFFFFF"/>
                </a:solidFill>
              </a:rPr>
              <a:t>vispute</a:t>
            </a:r>
            <a:endParaRPr lang="en-US" sz="2000" b="1" i="1" dirty="0">
              <a:solidFill>
                <a:srgbClr val="FFFFFF"/>
              </a:solidFill>
            </a:endParaRPr>
          </a:p>
          <a:p>
            <a:r>
              <a:rPr lang="en-US" sz="2000" b="1" i="1" dirty="0">
                <a:solidFill>
                  <a:srgbClr val="FFFFFF"/>
                </a:solidFill>
              </a:rPr>
              <a:t>                  Kaveri </a:t>
            </a:r>
            <a:r>
              <a:rPr lang="en-US" sz="2000" b="1" i="1" dirty="0" err="1">
                <a:solidFill>
                  <a:srgbClr val="FFFFFF"/>
                </a:solidFill>
              </a:rPr>
              <a:t>pravin</a:t>
            </a:r>
            <a:r>
              <a:rPr lang="en-US" sz="2000" b="1" i="1" dirty="0">
                <a:solidFill>
                  <a:srgbClr val="FFFFFF"/>
                </a:solidFill>
              </a:rPr>
              <a:t> Sonje</a:t>
            </a:r>
          </a:p>
          <a:p>
            <a:r>
              <a:rPr lang="en-US" sz="2000" b="1" i="1" dirty="0">
                <a:solidFill>
                  <a:srgbClr val="FFFFFF"/>
                </a:solidFill>
              </a:rPr>
              <a:t>                  Sanjivani </a:t>
            </a:r>
            <a:r>
              <a:rPr lang="en-US" sz="2000" b="1" i="1" dirty="0" err="1">
                <a:solidFill>
                  <a:srgbClr val="FFFFFF"/>
                </a:solidFill>
              </a:rPr>
              <a:t>ashok</a:t>
            </a:r>
            <a:r>
              <a:rPr lang="en-US" sz="2000" b="1" i="1" dirty="0">
                <a:solidFill>
                  <a:srgbClr val="FFFFFF"/>
                </a:solidFill>
              </a:rPr>
              <a:t> </a:t>
            </a:r>
            <a:r>
              <a:rPr lang="en-US" sz="2000" b="1" i="1" dirty="0" err="1">
                <a:solidFill>
                  <a:srgbClr val="FFFFFF"/>
                </a:solidFill>
              </a:rPr>
              <a:t>patil</a:t>
            </a:r>
            <a:r>
              <a:rPr lang="en-US" sz="2000" b="1" i="1" dirty="0">
                <a:solidFill>
                  <a:srgbClr val="FFFFFF"/>
                </a:solidFill>
              </a:rPr>
              <a:t> </a:t>
            </a:r>
          </a:p>
          <a:p>
            <a:r>
              <a:rPr lang="en-US" sz="2000" b="1" i="1" dirty="0">
                <a:solidFill>
                  <a:srgbClr val="FFFFFF"/>
                </a:solidFill>
              </a:rPr>
              <a:t>                  </a:t>
            </a:r>
            <a:r>
              <a:rPr lang="en-US" sz="2000" b="1" i="1" dirty="0" err="1">
                <a:solidFill>
                  <a:srgbClr val="FFFFFF"/>
                </a:solidFill>
              </a:rPr>
              <a:t>divya</a:t>
            </a:r>
            <a:r>
              <a:rPr lang="en-US" sz="2000" b="1" i="1" dirty="0">
                <a:solidFill>
                  <a:srgbClr val="FFFFFF"/>
                </a:solidFill>
              </a:rPr>
              <a:t> Chandrakant </a:t>
            </a:r>
            <a:r>
              <a:rPr lang="en-US" sz="2000" b="1" i="1" dirty="0" err="1">
                <a:solidFill>
                  <a:srgbClr val="FFFFFF"/>
                </a:solidFill>
              </a:rPr>
              <a:t>patil</a:t>
            </a:r>
            <a:endParaRPr lang="en-US" sz="2400" dirty="0">
              <a:solidFill>
                <a:srgbClr val="FFFFFF"/>
              </a:solidFill>
            </a:endParaRPr>
          </a:p>
        </p:txBody>
      </p:sp>
    </p:spTree>
    <p:extLst>
      <p:ext uri="{BB962C8B-B14F-4D97-AF65-F5344CB8AC3E}">
        <p14:creationId xmlns:p14="http://schemas.microsoft.com/office/powerpoint/2010/main" val="230658328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p:txBody>
          <a:bodyPr>
            <a:normAutofit/>
          </a:bodyPr>
          <a:lstStyle/>
          <a:p>
            <a:r>
              <a:rPr lang="en-US" b="1" i="1" u="sng" dirty="0">
                <a:solidFill>
                  <a:srgbClr val="EBEBEB"/>
                </a:solidFill>
              </a:rPr>
              <a:t>Index</a:t>
            </a:r>
          </a:p>
        </p:txBody>
      </p:sp>
      <p:sp>
        <p:nvSpPr>
          <p:cNvPr id="21" name="Content Placeholder 17">
            <a:extLst>
              <a:ext uri="{FF2B5EF4-FFF2-40B4-BE49-F238E27FC236}">
                <a16:creationId xmlns:a16="http://schemas.microsoft.com/office/drawing/2014/main" id="{69947952-E302-DFE3-F9E1-9691C1A7E1A3}"/>
              </a:ext>
            </a:extLst>
          </p:cNvPr>
          <p:cNvSpPr>
            <a:spLocks noGrp="1"/>
          </p:cNvSpPr>
          <p:nvPr>
            <p:ph type="body" sz="half" idx="4294967295"/>
          </p:nvPr>
        </p:nvSpPr>
        <p:spPr>
          <a:xfrm>
            <a:off x="0" y="2398713"/>
            <a:ext cx="5327650" cy="4281487"/>
          </a:xfrm>
        </p:spPr>
        <p:txBody>
          <a:bodyPr>
            <a:normAutofit/>
          </a:bodyPr>
          <a:lstStyle/>
          <a:p>
            <a:pPr>
              <a:buFont typeface="Wingdings" panose="05000000000000000000" pitchFamily="2" charset="2"/>
              <a:buChar char="Ø"/>
            </a:pPr>
            <a:r>
              <a:rPr lang="en-IN" sz="2400" b="1" dirty="0">
                <a:solidFill>
                  <a:schemeClr val="tx1"/>
                </a:solidFill>
              </a:rPr>
              <a:t>Abstract</a:t>
            </a:r>
          </a:p>
          <a:p>
            <a:pPr>
              <a:buFont typeface="Wingdings" panose="05000000000000000000" pitchFamily="2" charset="2"/>
              <a:buChar char="Ø"/>
            </a:pPr>
            <a:r>
              <a:rPr lang="en-IN" sz="2400" b="1" dirty="0">
                <a:solidFill>
                  <a:schemeClr val="tx1"/>
                </a:solidFill>
              </a:rPr>
              <a:t>Introduction</a:t>
            </a:r>
          </a:p>
          <a:p>
            <a:pPr>
              <a:buFont typeface="Wingdings" panose="05000000000000000000" pitchFamily="2" charset="2"/>
              <a:buChar char="Ø"/>
            </a:pPr>
            <a:r>
              <a:rPr lang="en-IN" sz="2400" b="1" dirty="0">
                <a:solidFill>
                  <a:schemeClr val="tx1"/>
                </a:solidFill>
              </a:rPr>
              <a:t>What is Health Insurance?</a:t>
            </a:r>
          </a:p>
          <a:p>
            <a:pPr>
              <a:buFont typeface="Wingdings" panose="05000000000000000000" pitchFamily="2" charset="2"/>
              <a:buChar char="Ø"/>
            </a:pPr>
            <a:r>
              <a:rPr lang="en-IN" sz="2400" b="1" dirty="0">
                <a:solidFill>
                  <a:schemeClr val="tx1"/>
                </a:solidFill>
              </a:rPr>
              <a:t>Literature Review</a:t>
            </a:r>
          </a:p>
          <a:p>
            <a:pPr>
              <a:buFont typeface="Wingdings" panose="05000000000000000000" pitchFamily="2" charset="2"/>
              <a:buChar char="Ø"/>
            </a:pPr>
            <a:r>
              <a:rPr lang="en-IN" sz="2400" b="1" dirty="0">
                <a:solidFill>
                  <a:schemeClr val="tx1"/>
                </a:solidFill>
              </a:rPr>
              <a:t>Methodology</a:t>
            </a:r>
          </a:p>
          <a:p>
            <a:pPr>
              <a:buFont typeface="Wingdings" panose="05000000000000000000" pitchFamily="2" charset="2"/>
              <a:buChar char="Ø"/>
            </a:pPr>
            <a:r>
              <a:rPr lang="en-IN" sz="2400" b="1" dirty="0">
                <a:solidFill>
                  <a:schemeClr val="tx1"/>
                </a:solidFill>
              </a:rPr>
              <a:t>Types of Health Insurance</a:t>
            </a:r>
          </a:p>
          <a:p>
            <a:pPr>
              <a:buFont typeface="Wingdings" panose="05000000000000000000" pitchFamily="2" charset="2"/>
              <a:buChar char="Ø"/>
            </a:pPr>
            <a:r>
              <a:rPr lang="en-IN" sz="2400" b="1" dirty="0">
                <a:solidFill>
                  <a:schemeClr val="tx1"/>
                </a:solidFill>
              </a:rPr>
              <a:t>References</a:t>
            </a:r>
          </a:p>
          <a:p>
            <a:pPr>
              <a:buFont typeface="Wingdings" panose="05000000000000000000" pitchFamily="2" charset="2"/>
              <a:buChar char="Ø"/>
            </a:pPr>
            <a:endParaRPr lang="en-IN" sz="2400" b="1" dirty="0">
              <a:solidFill>
                <a:schemeClr val="tx1"/>
              </a:solidFill>
            </a:endParaRPr>
          </a:p>
        </p:txBody>
      </p:sp>
      <p:sp>
        <p:nvSpPr>
          <p:cNvPr id="4" name="Rectangle 3">
            <a:extLst>
              <a:ext uri="{FF2B5EF4-FFF2-40B4-BE49-F238E27FC236}">
                <a16:creationId xmlns:a16="http://schemas.microsoft.com/office/drawing/2014/main" id="{2BC925B7-ADB1-F28B-648B-11ACF7886E03}"/>
              </a:ext>
            </a:extLst>
          </p:cNvPr>
          <p:cNvSpPr/>
          <p:nvPr/>
        </p:nvSpPr>
        <p:spPr>
          <a:xfrm>
            <a:off x="4296000" y="3069000"/>
            <a:ext cx="36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6" name="Group 5">
            <a:extLst>
              <a:ext uri="{FF2B5EF4-FFF2-40B4-BE49-F238E27FC236}">
                <a16:creationId xmlns:a16="http://schemas.microsoft.com/office/drawing/2014/main" id="{6EB0EA45-58D0-158A-4433-1BE8D8CA8C94}"/>
              </a:ext>
            </a:extLst>
          </p:cNvPr>
          <p:cNvGrpSpPr/>
          <p:nvPr/>
        </p:nvGrpSpPr>
        <p:grpSpPr>
          <a:xfrm>
            <a:off x="4448400" y="3221400"/>
            <a:ext cx="3600000" cy="720000"/>
            <a:chOff x="3012691" y="2904134"/>
            <a:chExt cx="3600000" cy="720000"/>
          </a:xfrm>
        </p:grpSpPr>
        <p:sp>
          <p:nvSpPr>
            <p:cNvPr id="7" name="Rectangle 6">
              <a:extLst>
                <a:ext uri="{FF2B5EF4-FFF2-40B4-BE49-F238E27FC236}">
                  <a16:creationId xmlns:a16="http://schemas.microsoft.com/office/drawing/2014/main" id="{1996B36A-4B25-99B1-043F-02592638D684}"/>
                </a:ext>
              </a:extLst>
            </p:cNvPr>
            <p:cNvSpPr/>
            <p:nvPr/>
          </p:nvSpPr>
          <p:spPr>
            <a:xfrm>
              <a:off x="3012691" y="2904134"/>
              <a:ext cx="36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AD146C1C-A25E-9732-DBA3-F5568BA94FCA}"/>
                </a:ext>
              </a:extLst>
            </p:cNvPr>
            <p:cNvSpPr txBox="1"/>
            <p:nvPr/>
          </p:nvSpPr>
          <p:spPr>
            <a:xfrm>
              <a:off x="3012691" y="2904134"/>
              <a:ext cx="36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cap="all"/>
              </a:pPr>
              <a:endParaRPr lang="en-US" sz="2900" kern="1200" dirty="0"/>
            </a:p>
          </p:txBody>
        </p:sp>
      </p:grpSp>
      <p:grpSp>
        <p:nvGrpSpPr>
          <p:cNvPr id="9" name="Group 8">
            <a:extLst>
              <a:ext uri="{FF2B5EF4-FFF2-40B4-BE49-F238E27FC236}">
                <a16:creationId xmlns:a16="http://schemas.microsoft.com/office/drawing/2014/main" id="{A20E90D2-B5D6-ED86-7BC0-7CE80AE13F5A}"/>
              </a:ext>
            </a:extLst>
          </p:cNvPr>
          <p:cNvGrpSpPr/>
          <p:nvPr/>
        </p:nvGrpSpPr>
        <p:grpSpPr>
          <a:xfrm>
            <a:off x="4600800" y="3373800"/>
            <a:ext cx="3600000" cy="720000"/>
            <a:chOff x="3012691" y="2904134"/>
            <a:chExt cx="3600000" cy="720000"/>
          </a:xfrm>
        </p:grpSpPr>
        <p:sp>
          <p:nvSpPr>
            <p:cNvPr id="10" name="Rectangle 9">
              <a:extLst>
                <a:ext uri="{FF2B5EF4-FFF2-40B4-BE49-F238E27FC236}">
                  <a16:creationId xmlns:a16="http://schemas.microsoft.com/office/drawing/2014/main" id="{7F0EC8F0-B70E-4619-CD2A-9FC30639B84B}"/>
                </a:ext>
              </a:extLst>
            </p:cNvPr>
            <p:cNvSpPr/>
            <p:nvPr/>
          </p:nvSpPr>
          <p:spPr>
            <a:xfrm>
              <a:off x="3012691" y="2904134"/>
              <a:ext cx="36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806A9EBF-F7AD-D2EB-03A6-A2FAB2E2FA18}"/>
                </a:ext>
              </a:extLst>
            </p:cNvPr>
            <p:cNvSpPr txBox="1"/>
            <p:nvPr/>
          </p:nvSpPr>
          <p:spPr>
            <a:xfrm>
              <a:off x="3012691" y="2904134"/>
              <a:ext cx="36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cap="all"/>
              </a:pPr>
              <a:endParaRPr lang="en-US" sz="2900" kern="1200" dirty="0"/>
            </a:p>
          </p:txBody>
        </p:sp>
      </p:grpSp>
      <p:pic>
        <p:nvPicPr>
          <p:cNvPr id="16" name="Picture 15">
            <a:extLst>
              <a:ext uri="{FF2B5EF4-FFF2-40B4-BE49-F238E27FC236}">
                <a16:creationId xmlns:a16="http://schemas.microsoft.com/office/drawing/2014/main" id="{5B3E0650-83B2-B20D-6C75-F1A759F34E5F}"/>
              </a:ext>
            </a:extLst>
          </p:cNvPr>
          <p:cNvPicPr>
            <a:picLocks noChangeAspect="1"/>
          </p:cNvPicPr>
          <p:nvPr/>
        </p:nvPicPr>
        <p:blipFill>
          <a:blip r:embed="rId2"/>
          <a:stretch>
            <a:fillRect/>
          </a:stretch>
        </p:blipFill>
        <p:spPr>
          <a:xfrm>
            <a:off x="4296000" y="2397967"/>
            <a:ext cx="7553877" cy="4282751"/>
          </a:xfrm>
          <a:prstGeom prst="rect">
            <a:avLst/>
          </a:prstGeom>
        </p:spPr>
      </p:pic>
    </p:spTree>
    <p:extLst>
      <p:ext uri="{BB962C8B-B14F-4D97-AF65-F5344CB8AC3E}">
        <p14:creationId xmlns:p14="http://schemas.microsoft.com/office/powerpoint/2010/main" val="220981001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77DB-69A5-98C0-0053-1C996C688283}"/>
              </a:ext>
            </a:extLst>
          </p:cNvPr>
          <p:cNvSpPr>
            <a:spLocks noGrp="1"/>
          </p:cNvSpPr>
          <p:nvPr>
            <p:ph type="title"/>
          </p:nvPr>
        </p:nvSpPr>
        <p:spPr/>
        <p:txBody>
          <a:bodyPr/>
          <a:lstStyle/>
          <a:p>
            <a:r>
              <a:rPr lang="en-IN" b="1" i="1" u="sng" dirty="0"/>
              <a:t>Abstract</a:t>
            </a:r>
          </a:p>
        </p:txBody>
      </p:sp>
      <p:sp>
        <p:nvSpPr>
          <p:cNvPr id="3" name="Content Placeholder 2">
            <a:extLst>
              <a:ext uri="{FF2B5EF4-FFF2-40B4-BE49-F238E27FC236}">
                <a16:creationId xmlns:a16="http://schemas.microsoft.com/office/drawing/2014/main" id="{E7BE6BAE-DA54-E3E4-8B91-77ECE59D7933}"/>
              </a:ext>
            </a:extLst>
          </p:cNvPr>
          <p:cNvSpPr>
            <a:spLocks noGrp="1"/>
          </p:cNvSpPr>
          <p:nvPr>
            <p:ph idx="1"/>
          </p:nvPr>
        </p:nvSpPr>
        <p:spPr>
          <a:xfrm>
            <a:off x="858416" y="2416630"/>
            <a:ext cx="10888825" cy="4525346"/>
          </a:xfrm>
        </p:spPr>
        <p:txBody>
          <a:bodyPr>
            <a:noAutofit/>
          </a:bodyPr>
          <a:lstStyle/>
          <a:p>
            <a:pPr>
              <a:buFont typeface="Wingdings" panose="05000000000000000000" pitchFamily="2" charset="2"/>
              <a:buChar char="Ø"/>
            </a:pPr>
            <a:r>
              <a:rPr lang="en-US" dirty="0"/>
              <a:t>Abstract - Insurance is a policy that helps to cover up all losses or decrease losses in terms of expenses incurred by various risks. Several factors influence the insurance cost. Various factors contribute to the determination of insurance policy costs. Predicting medical insurance costs remains a challenging issue in the healthcare </a:t>
            </a:r>
            <a:r>
              <a:rPr lang="en-US" dirty="0" err="1"/>
              <a:t>industry.Predicting</a:t>
            </a:r>
            <a:r>
              <a:rPr lang="en-US" dirty="0"/>
              <a:t> medical insurance costs is still a problem in the healthcare industry and thus it requires more investigation and improvement. </a:t>
            </a:r>
          </a:p>
          <a:p>
            <a:pPr>
              <a:buFont typeface="Wingdings" panose="05000000000000000000" pitchFamily="2" charset="2"/>
              <a:buChar char="Ø"/>
            </a:pPr>
            <a:r>
              <a:rPr lang="en-US" dirty="0"/>
              <a:t>Machine learning is one of the computational intelligence aspects that may address diverse difficulties in a wide range of applications and systems when it comes to the exploitation of historical data. Using a series of machine learning algorithms, a computational intelligence approach will be proposed for predicting healthcare insurance costs. </a:t>
            </a:r>
          </a:p>
          <a:p>
            <a:pPr>
              <a:buFont typeface="Wingdings" panose="05000000000000000000" pitchFamily="2" charset="2"/>
              <a:buChar char="Ø"/>
            </a:pPr>
            <a:r>
              <a:rPr lang="en-US" dirty="0"/>
              <a:t>The system will predict the approximate cost of health insurance for a person by using the dataset from KAGGLE. A medical insurance cost dataset was acquired from the KAGGLE repository for this purpose, and machine learning algorithms were used to show how different regression models can predict insurance costs and to compare the models’ accuracy. </a:t>
            </a:r>
            <a:endParaRPr lang="en-IN" dirty="0"/>
          </a:p>
        </p:txBody>
      </p:sp>
    </p:spTree>
    <p:extLst>
      <p:ext uri="{BB962C8B-B14F-4D97-AF65-F5344CB8AC3E}">
        <p14:creationId xmlns:p14="http://schemas.microsoft.com/office/powerpoint/2010/main" val="80365777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2D29-1550-7A7A-E78E-93C34F60ED49}"/>
              </a:ext>
            </a:extLst>
          </p:cNvPr>
          <p:cNvSpPr>
            <a:spLocks noGrp="1"/>
          </p:cNvSpPr>
          <p:nvPr>
            <p:ph type="title"/>
          </p:nvPr>
        </p:nvSpPr>
        <p:spPr/>
        <p:txBody>
          <a:bodyPr/>
          <a:lstStyle/>
          <a:p>
            <a:r>
              <a:rPr lang="en-IN" b="1" i="1" u="sng" dirty="0"/>
              <a:t>Introduction</a:t>
            </a:r>
          </a:p>
        </p:txBody>
      </p:sp>
      <p:sp>
        <p:nvSpPr>
          <p:cNvPr id="3" name="Content Placeholder 2">
            <a:extLst>
              <a:ext uri="{FF2B5EF4-FFF2-40B4-BE49-F238E27FC236}">
                <a16:creationId xmlns:a16="http://schemas.microsoft.com/office/drawing/2014/main" id="{2CAC54BC-F3D8-C5D9-8B96-461251511541}"/>
              </a:ext>
            </a:extLst>
          </p:cNvPr>
          <p:cNvSpPr>
            <a:spLocks noGrp="1"/>
          </p:cNvSpPr>
          <p:nvPr>
            <p:ph idx="4294967295"/>
          </p:nvPr>
        </p:nvSpPr>
        <p:spPr>
          <a:xfrm>
            <a:off x="727787" y="2444750"/>
            <a:ext cx="10832841" cy="4319588"/>
          </a:xfrm>
        </p:spPr>
        <p:txBody>
          <a:bodyPr>
            <a:noAutofit/>
          </a:bodyPr>
          <a:lstStyle/>
          <a:p>
            <a:pPr>
              <a:buFont typeface="Wingdings" panose="05000000000000000000" pitchFamily="2" charset="2"/>
              <a:buChar char="Ø"/>
            </a:pPr>
            <a:r>
              <a:rPr lang="en-US" sz="2400" b="1" dirty="0"/>
              <a:t> Introduction :-</a:t>
            </a:r>
            <a:r>
              <a:rPr lang="en-US" sz="2400" dirty="0"/>
              <a:t> Healthcare systems in developing countries depend heavily on out-of-pocket payments, the mechanism that is a barrier to universal health coverage, as it contributes to inefficiency, inequity, and cost.</a:t>
            </a:r>
          </a:p>
          <a:p>
            <a:pPr>
              <a:buFont typeface="Wingdings" panose="05000000000000000000" pitchFamily="2" charset="2"/>
              <a:buChar char="Ø"/>
            </a:pPr>
            <a:r>
              <a:rPr lang="en-US" sz="2400" dirty="0"/>
              <a:t> Health insurance serves as a means for individuals in different countries to manage the financial risk associated with medical expenses. It provides coverage against the costs incurred from medical treatment and related services.</a:t>
            </a:r>
          </a:p>
          <a:p>
            <a:pPr>
              <a:buFont typeface="Wingdings" panose="05000000000000000000" pitchFamily="2" charset="2"/>
              <a:buChar char="Ø"/>
            </a:pPr>
            <a:r>
              <a:rPr lang="en-US" sz="2400" dirty="0"/>
              <a:t> However, due to the high rates that are charged by insurance companies, many people are without health insurance and so fail to access timely health services which results in high death rates. </a:t>
            </a:r>
          </a:p>
          <a:p>
            <a:endParaRPr lang="en-US" sz="2400" dirty="0"/>
          </a:p>
          <a:p>
            <a:endParaRPr lang="en-US" sz="2400" dirty="0"/>
          </a:p>
          <a:p>
            <a:endParaRPr lang="en-US" sz="2400" dirty="0"/>
          </a:p>
          <a:p>
            <a:endParaRPr lang="en-US" sz="2400" dirty="0"/>
          </a:p>
          <a:p>
            <a:pPr marL="0" indent="0">
              <a:buNone/>
            </a:pPr>
            <a:r>
              <a:rPr lang="en-US" sz="2400" dirty="0"/>
              <a:t> </a:t>
            </a:r>
            <a:endParaRPr lang="en-IN" sz="2400" dirty="0"/>
          </a:p>
        </p:txBody>
      </p:sp>
    </p:spTree>
    <p:extLst>
      <p:ext uri="{BB962C8B-B14F-4D97-AF65-F5344CB8AC3E}">
        <p14:creationId xmlns:p14="http://schemas.microsoft.com/office/powerpoint/2010/main" val="254975231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C706-137E-346C-1E2B-E65F247B26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F3E4ED-DF50-0B03-C479-E4EC4AAF7447}"/>
              </a:ext>
            </a:extLst>
          </p:cNvPr>
          <p:cNvSpPr>
            <a:spLocks noGrp="1"/>
          </p:cNvSpPr>
          <p:nvPr>
            <p:ph idx="1"/>
          </p:nvPr>
        </p:nvSpPr>
        <p:spPr>
          <a:xfrm>
            <a:off x="1154954" y="2603500"/>
            <a:ext cx="9360646" cy="3858260"/>
          </a:xfrm>
        </p:spPr>
        <p:txBody>
          <a:bodyPr>
            <a:normAutofit fontScale="25000" lnSpcReduction="20000"/>
          </a:bodyPr>
          <a:lstStyle/>
          <a:p>
            <a:pPr>
              <a:buFont typeface="Wingdings" panose="05000000000000000000" pitchFamily="2" charset="2"/>
              <a:buChar char="Ø"/>
            </a:pPr>
            <a:r>
              <a:rPr lang="en-US" sz="9600" dirty="0"/>
              <a:t> These factors contribute to the formulation and development of insurance policies. However, health insurance rates calculations are often complex as they need to determine the rates that are acceptable to both insurance companies and beneficiaries; Insurance companies need to make money by collecting more money than they spend on the medical expenses of their beneficiaries, hence making a profit and continue to stay in businesses.</a:t>
            </a:r>
          </a:p>
          <a:p>
            <a:pPr>
              <a:buFont typeface="Wingdings" panose="05000000000000000000" pitchFamily="2" charset="2"/>
              <a:buChar char="Ø"/>
            </a:pPr>
            <a:r>
              <a:rPr lang="en-US" sz="9600" dirty="0"/>
              <a:t> These companies price the premiums based on the probability of certain events occurring among a pool of people [2]. </a:t>
            </a:r>
          </a:p>
          <a:p>
            <a:endParaRPr lang="en-US" sz="9600" dirty="0"/>
          </a:p>
          <a:p>
            <a:pPr marL="0" indent="0">
              <a:buNone/>
            </a:pPr>
            <a:endParaRPr lang="en-IN" sz="9600" dirty="0"/>
          </a:p>
          <a:p>
            <a:endParaRPr lang="en-IN" dirty="0"/>
          </a:p>
        </p:txBody>
      </p:sp>
    </p:spTree>
    <p:extLst>
      <p:ext uri="{BB962C8B-B14F-4D97-AF65-F5344CB8AC3E}">
        <p14:creationId xmlns:p14="http://schemas.microsoft.com/office/powerpoint/2010/main" val="230074309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604-B0E8-2554-D86B-6881771C7AF2}"/>
              </a:ext>
            </a:extLst>
          </p:cNvPr>
          <p:cNvSpPr>
            <a:spLocks noGrp="1"/>
          </p:cNvSpPr>
          <p:nvPr>
            <p:ph type="title"/>
          </p:nvPr>
        </p:nvSpPr>
        <p:spPr>
          <a:xfrm>
            <a:off x="987002" y="838200"/>
            <a:ext cx="8761413" cy="706964"/>
          </a:xfrm>
        </p:spPr>
        <p:txBody>
          <a:bodyPr/>
          <a:lstStyle/>
          <a:p>
            <a:r>
              <a:rPr lang="en-IN" sz="3600" b="1" i="1" u="sng" dirty="0">
                <a:solidFill>
                  <a:schemeClr val="bg1"/>
                </a:solidFill>
              </a:rPr>
              <a:t>What is Health Insurance?</a:t>
            </a:r>
            <a:endParaRPr lang="en-IN" b="1" i="1" u="sng" dirty="0">
              <a:solidFill>
                <a:schemeClr val="bg1"/>
              </a:solidFill>
            </a:endParaRPr>
          </a:p>
        </p:txBody>
      </p:sp>
      <p:sp>
        <p:nvSpPr>
          <p:cNvPr id="3" name="Content Placeholder 2">
            <a:extLst>
              <a:ext uri="{FF2B5EF4-FFF2-40B4-BE49-F238E27FC236}">
                <a16:creationId xmlns:a16="http://schemas.microsoft.com/office/drawing/2014/main" id="{D1CC2431-8149-DA67-614B-1936EB54700E}"/>
              </a:ext>
            </a:extLst>
          </p:cNvPr>
          <p:cNvSpPr>
            <a:spLocks noGrp="1"/>
          </p:cNvSpPr>
          <p:nvPr>
            <p:ph idx="1"/>
          </p:nvPr>
        </p:nvSpPr>
        <p:spPr>
          <a:xfrm>
            <a:off x="1352939" y="2603499"/>
            <a:ext cx="9433250" cy="3843953"/>
          </a:xfrm>
        </p:spPr>
        <p:txBody>
          <a:bodyPr>
            <a:normAutofit/>
          </a:bodyPr>
          <a:lstStyle/>
          <a:p>
            <a:pPr>
              <a:buFont typeface="Wingdings" panose="05000000000000000000" pitchFamily="2" charset="2"/>
              <a:buChar char="Ø"/>
            </a:pPr>
            <a:r>
              <a:rPr lang="en-US" sz="2400" b="0" i="0" dirty="0">
                <a:solidFill>
                  <a:srgbClr val="282829"/>
                </a:solidFill>
                <a:effectLst/>
                <a:highlight>
                  <a:srgbClr val="FFFFFF"/>
                </a:highlight>
                <a:latin typeface="-apple-system"/>
              </a:rPr>
              <a:t>Health insurance is a type of insurance coverage that covers the cost of an insured individual’s medical and surgical expenses.</a:t>
            </a:r>
          </a:p>
          <a:p>
            <a:pPr>
              <a:buFont typeface="Wingdings" panose="05000000000000000000" pitchFamily="2" charset="2"/>
              <a:buChar char="Ø"/>
            </a:pPr>
            <a:r>
              <a:rPr lang="en-US" sz="2400" b="0" i="0" dirty="0">
                <a:solidFill>
                  <a:srgbClr val="282829"/>
                </a:solidFill>
                <a:effectLst/>
                <a:highlight>
                  <a:srgbClr val="FFFFFF"/>
                </a:highlight>
                <a:latin typeface="-apple-system"/>
              </a:rPr>
              <a:t>Insurers use the term “provider” to describe a clinic, hospital, doctor, laboratory, healthcare practitioner, or pharmacy that treats an individual.</a:t>
            </a:r>
          </a:p>
          <a:p>
            <a:pPr>
              <a:buFont typeface="Wingdings" panose="05000000000000000000" pitchFamily="2" charset="2"/>
              <a:buChar char="Ø"/>
            </a:pPr>
            <a:r>
              <a:rPr lang="en-US" sz="2400" b="0" i="0" dirty="0">
                <a:solidFill>
                  <a:srgbClr val="282829"/>
                </a:solidFill>
                <a:effectLst/>
                <a:highlight>
                  <a:srgbClr val="FFFFFF"/>
                </a:highlight>
                <a:latin typeface="-apple-system"/>
              </a:rPr>
              <a:t> The “insured” is the owner of the health insurance policy or the person with the health insurance coverage</a:t>
            </a:r>
            <a:r>
              <a:rPr lang="en-US" sz="2400" dirty="0">
                <a:solidFill>
                  <a:srgbClr val="282829"/>
                </a:solidFill>
                <a:highlight>
                  <a:srgbClr val="FFFFFF"/>
                </a:highlight>
                <a:latin typeface="-apple-system"/>
              </a:rPr>
              <a:t>.</a:t>
            </a:r>
            <a:endParaRPr lang="en-IN" sz="2400" dirty="0"/>
          </a:p>
        </p:txBody>
      </p:sp>
    </p:spTree>
    <p:extLst>
      <p:ext uri="{BB962C8B-B14F-4D97-AF65-F5344CB8AC3E}">
        <p14:creationId xmlns:p14="http://schemas.microsoft.com/office/powerpoint/2010/main" val="365074658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407C-51AE-19A1-196C-8A3FC1701093}"/>
              </a:ext>
            </a:extLst>
          </p:cNvPr>
          <p:cNvSpPr>
            <a:spLocks noGrp="1"/>
          </p:cNvSpPr>
          <p:nvPr>
            <p:ph type="title"/>
          </p:nvPr>
        </p:nvSpPr>
        <p:spPr/>
        <p:txBody>
          <a:bodyPr/>
          <a:lstStyle/>
          <a:p>
            <a:r>
              <a:rPr lang="en-IN" b="1" i="1" u="sng" dirty="0"/>
              <a:t>Literature Review</a:t>
            </a:r>
          </a:p>
        </p:txBody>
      </p:sp>
      <p:sp>
        <p:nvSpPr>
          <p:cNvPr id="3" name="Content Placeholder 2">
            <a:extLst>
              <a:ext uri="{FF2B5EF4-FFF2-40B4-BE49-F238E27FC236}">
                <a16:creationId xmlns:a16="http://schemas.microsoft.com/office/drawing/2014/main" id="{AFC7A0D2-9CCD-5406-194A-4F799CCBD6AB}"/>
              </a:ext>
            </a:extLst>
          </p:cNvPr>
          <p:cNvSpPr>
            <a:spLocks noGrp="1"/>
          </p:cNvSpPr>
          <p:nvPr>
            <p:ph idx="1"/>
          </p:nvPr>
        </p:nvSpPr>
        <p:spPr>
          <a:xfrm>
            <a:off x="811763" y="2631233"/>
            <a:ext cx="10524932" cy="3928187"/>
          </a:xfrm>
        </p:spPr>
        <p:txBody>
          <a:bodyPr>
            <a:noAutofit/>
          </a:bodyPr>
          <a:lstStyle/>
          <a:p>
            <a:pPr>
              <a:buFont typeface="Wingdings" panose="05000000000000000000" pitchFamily="2" charset="2"/>
              <a:buChar char="Ø"/>
            </a:pPr>
            <a:r>
              <a:rPr lang="en-US" dirty="0"/>
              <a:t>In the literature review, various studies are discussed regarding the prediction of health insurance premiums and healthcare costs using machine learning algorithms. </a:t>
            </a:r>
          </a:p>
          <a:p>
            <a:pPr>
              <a:buFont typeface="Wingdings" panose="05000000000000000000" pitchFamily="2" charset="2"/>
              <a:buChar char="Ø"/>
            </a:pPr>
            <a:r>
              <a:rPr lang="en-US" dirty="0"/>
              <a:t>One study recommends the use of Extreme Gradient Boosting (</a:t>
            </a:r>
            <a:r>
              <a:rPr lang="en-US" dirty="0" err="1"/>
              <a:t>XGBoost</a:t>
            </a:r>
            <a:r>
              <a:rPr lang="en-US" dirty="0"/>
              <a:t>) and Random Forest Regression (RFR) to develop more accurate models for predicting premiums [1]. Another study employs gradient-boosting models for predicting medical insurance costs [2]. A computational intelligence approach using regression-based machine learning algorithms is proposed for predicting healthcare insurance costs [3].</a:t>
            </a:r>
          </a:p>
          <a:p>
            <a:pPr>
              <a:buFont typeface="Wingdings" panose="05000000000000000000" pitchFamily="2" charset="2"/>
              <a:buChar char="Ø"/>
            </a:pPr>
            <a:r>
              <a:rPr lang="en-US" dirty="0"/>
              <a:t>Additionally, new ensembles are developed for individual insurance cost prediction to improve prediction accuracy [4]. Various regression models are explored to forecast insurance costs, with comparisons made among them [5]. Furthermore, novel ranking techniques with machine learning algorithms are applied to classify cost prediction in health insurance [6].</a:t>
            </a:r>
            <a:endParaRPr lang="en-IN" dirty="0"/>
          </a:p>
        </p:txBody>
      </p:sp>
    </p:spTree>
    <p:extLst>
      <p:ext uri="{BB962C8B-B14F-4D97-AF65-F5344CB8AC3E}">
        <p14:creationId xmlns:p14="http://schemas.microsoft.com/office/powerpoint/2010/main" val="48708216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0C76-AEE9-5296-D859-5380E15957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5D6AA4-C280-D8C0-C147-B6698C5B2152}"/>
              </a:ext>
            </a:extLst>
          </p:cNvPr>
          <p:cNvSpPr>
            <a:spLocks noGrp="1"/>
          </p:cNvSpPr>
          <p:nvPr>
            <p:ph idx="1"/>
          </p:nvPr>
        </p:nvSpPr>
        <p:spPr>
          <a:xfrm>
            <a:off x="522514" y="2463282"/>
            <a:ext cx="11402008" cy="4394718"/>
          </a:xfrm>
        </p:spPr>
        <p:txBody>
          <a:bodyPr>
            <a:noAutofit/>
          </a:bodyPr>
          <a:lstStyle/>
          <a:p>
            <a:pPr>
              <a:buFont typeface="Wingdings" panose="05000000000000000000" pitchFamily="2" charset="2"/>
              <a:buChar char="Ø"/>
            </a:pPr>
            <a:r>
              <a:rPr lang="en-US" dirty="0"/>
              <a:t>Another approach involves training and evaluating an artificial intelligence network-based regression model to predict health insurance premiums based on individual features [8]. The aim is to predict future high-cost patients using machine learning algorithms such as Random Forest, Gradient Boosting Machine, Artificial Neural Network, and Logistic Regression [10]. </a:t>
            </a:r>
          </a:p>
          <a:p>
            <a:pPr>
              <a:buFont typeface="Wingdings" panose="05000000000000000000" pitchFamily="2" charset="2"/>
              <a:buChar char="Ø"/>
            </a:pPr>
            <a:r>
              <a:rPr lang="en-US" dirty="0"/>
              <a:t>Moreover, the temporal consistency of healthcare expenditures in a state Medicaid program is studied using predictive machine learning models, particularly for high-cost, high-need patients [12]. Another method utilizing machine learning algorithms is proposed for predicting medical costs, aiming to guide patients to affordable care and assist policymakers in identifying costly providers[13].</a:t>
            </a:r>
          </a:p>
          <a:p>
            <a:pPr>
              <a:buFont typeface="Wingdings" panose="05000000000000000000" pitchFamily="2" charset="2"/>
              <a:buChar char="Ø"/>
            </a:pPr>
            <a:r>
              <a:rPr lang="en-US" dirty="0"/>
              <a:t>Finally, an artificial neural network model is developed for predicting annual medical claims [14]. Overall, these studies highlight the importance of machine learning techniques in predicting health insurance premiums and healthcare costs, with various algorithms and approaches being explored for improved accuracy and efficiency.</a:t>
            </a:r>
            <a:endParaRPr lang="en-IN" dirty="0"/>
          </a:p>
        </p:txBody>
      </p:sp>
    </p:spTree>
    <p:extLst>
      <p:ext uri="{BB962C8B-B14F-4D97-AF65-F5344CB8AC3E}">
        <p14:creationId xmlns:p14="http://schemas.microsoft.com/office/powerpoint/2010/main" val="1151643472"/>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TM02900722[[fn=Ion Boardroom]]</Template>
  <TotalTime>459</TotalTime>
  <Words>1571</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Century Gothic</vt:lpstr>
      <vt:lpstr>Lato</vt:lpstr>
      <vt:lpstr>Wingdings</vt:lpstr>
      <vt:lpstr>Wingdings 3</vt:lpstr>
      <vt:lpstr>Ion Boardroom</vt:lpstr>
      <vt:lpstr>Symbiosis Skills and Professional University (SSPU) Certificate Course In Data Associcate  Project : Health Insurance Cost Prediction  Guided By :- Deepak Sir                        Ashwini Mam </vt:lpstr>
      <vt:lpstr>BATCH-D17</vt:lpstr>
      <vt:lpstr>Index</vt:lpstr>
      <vt:lpstr>Abstract</vt:lpstr>
      <vt:lpstr>Introduction</vt:lpstr>
      <vt:lpstr>PowerPoint Presentation</vt:lpstr>
      <vt:lpstr>What is Health Insurance?</vt:lpstr>
      <vt:lpstr>Literature Review</vt:lpstr>
      <vt:lpstr>PowerPoint Presentation</vt:lpstr>
      <vt:lpstr>Methodology</vt:lpstr>
      <vt:lpstr>Types of Health Insurance</vt:lpstr>
      <vt:lpstr>Family Floater Health Insurance</vt:lpstr>
      <vt:lpstr>Senior Citizen Health Insurance</vt:lpstr>
      <vt:lpstr>Group Health Insurance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Kaveri Sonje</dc:creator>
  <cp:lastModifiedBy>Kaveri Sonje</cp:lastModifiedBy>
  <cp:revision>4</cp:revision>
  <dcterms:created xsi:type="dcterms:W3CDTF">2024-08-02T09:10:56Z</dcterms:created>
  <dcterms:modified xsi:type="dcterms:W3CDTF">2024-08-04T14:10:08Z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